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Architects Daughter"/>
      <p:regular r:id="rId50"/>
    </p:embeddedFont>
    <p:embeddedFont>
      <p:font typeface="Robo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6884FB6-B7CB-4F20-9287-0C071474EB3F}">
  <a:tblStyle styleId="{26884FB6-B7CB-4F20-9287-0C071474EB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regular.fntdata"/><Relationship Id="rId50" Type="http://schemas.openxmlformats.org/officeDocument/2006/relationships/font" Target="fonts/ArchitectsDaughter-regular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80df12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80df12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2f959674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2f959674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2f959674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2f959674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2f959674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2f959674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2f959674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2f959674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342a8015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342a8015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2f959674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2f959674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342a8015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342a8015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2f959674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2f959674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39b3a57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939b3a57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39b3a572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39b3a572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2f95967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2f95967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39b3a572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39b3a572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39b3a572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39b3a572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2f959674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2f959674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257aea60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257aea60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2f959674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2f959674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92f959674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92f959674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32665485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32665485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2f9596743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2f9596743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92f9596743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92f959674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2f9596743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92f959674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2f959674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2f959674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2f9596743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2f9596743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932665485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932665485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2f959674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2f959674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2f959674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92f959674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2f9596743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92f9596743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92f9596743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92f959674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92f959674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92f959674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2f9596743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2f9596743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2f9596743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2f9596743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2f9596743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92f9596743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2f959674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92f959674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2f9596743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92f9596743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92f9596743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92f9596743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888a14b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888a14b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7888a14b5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7888a14b5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35aa5d20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35aa5d20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2f959674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2f959674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2f959674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2f959674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2f959674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2f959674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2f959674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2f959674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hyperlink" Target="https://developer.mozilla.org/pt-BR/docs/Web/JavaScript/Reference/Operators/Operator_Precedenc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hyperlink" Target="https://www.ibm.com/docs/pt-br/sdse/6.4.0?topic=configuration-ascii-characters-from-33-126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785700" y="2689975"/>
            <a:ext cx="7572600" cy="128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100">
                <a:solidFill>
                  <a:srgbClr val="2E2E2C"/>
                </a:solidFill>
              </a:rPr>
              <a:t>Operadores</a:t>
            </a:r>
            <a:endParaRPr b="1" sz="8100">
              <a:solidFill>
                <a:srgbClr val="2E2E2C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765475" y="1678700"/>
            <a:ext cx="22695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2"/>
                </a:solidFill>
              </a:rPr>
              <a:t>Aritméticos</a:t>
            </a:r>
            <a:endParaRPr b="1" sz="2800">
              <a:solidFill>
                <a:schemeClr val="dk2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463275" y="4127550"/>
            <a:ext cx="22695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2"/>
                </a:solidFill>
              </a:rPr>
              <a:t>Lógicos</a:t>
            </a:r>
            <a:endParaRPr b="1" sz="2800">
              <a:solidFill>
                <a:schemeClr val="dk2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173475" y="1876075"/>
            <a:ext cx="26364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2"/>
                </a:solidFill>
              </a:rPr>
              <a:t>Comparativos</a:t>
            </a:r>
            <a:endParaRPr b="1" sz="2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988025" y="237075"/>
            <a:ext cx="71892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>
                <a:solidFill>
                  <a:srgbClr val="2E2E2C"/>
                </a:solidFill>
              </a:rPr>
              <a:t>Módulo</a:t>
            </a:r>
            <a:r>
              <a:rPr lang="pt-BR" sz="6600">
                <a:solidFill>
                  <a:srgbClr val="2E2E2C"/>
                </a:solidFill>
              </a:rPr>
              <a:t>(%)</a:t>
            </a:r>
            <a:endParaRPr sz="6600">
              <a:solidFill>
                <a:srgbClr val="2E2E2C"/>
              </a:solidFill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2326025" y="1240000"/>
            <a:ext cx="42483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</a:t>
            </a:r>
            <a:r>
              <a:rPr b="1" lang="pt-BR" sz="4000">
                <a:solidFill>
                  <a:srgbClr val="2E2E2C"/>
                </a:solidFill>
              </a:rPr>
              <a:t>%</a:t>
            </a:r>
            <a:r>
              <a:rPr b="1" lang="pt-BR" sz="4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</a:t>
            </a:r>
            <a:endParaRPr b="1" sz="40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4">
            <a:alphaModFix/>
          </a:blip>
          <a:srcRect b="13560" l="34129" r="33708" t="56265"/>
          <a:stretch/>
        </p:blipFill>
        <p:spPr>
          <a:xfrm>
            <a:off x="2499987" y="2206125"/>
            <a:ext cx="3900374" cy="20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988025" y="237075"/>
            <a:ext cx="71892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>
                <a:solidFill>
                  <a:srgbClr val="2E2E2C"/>
                </a:solidFill>
              </a:rPr>
              <a:t>Precedência</a:t>
            </a:r>
            <a:r>
              <a:rPr lang="pt-BR" sz="6600">
                <a:solidFill>
                  <a:srgbClr val="2E2E2C"/>
                </a:solidFill>
              </a:rPr>
              <a:t> de</a:t>
            </a:r>
            <a:endParaRPr sz="6600">
              <a:solidFill>
                <a:srgbClr val="2E2E2C"/>
              </a:solidFill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2326025" y="1240000"/>
            <a:ext cx="42483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2441625" y="1288975"/>
            <a:ext cx="4994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855575" y="900525"/>
            <a:ext cx="71892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>
                <a:solidFill>
                  <a:srgbClr val="2E2E2C"/>
                </a:solidFill>
              </a:rPr>
              <a:t>operadores</a:t>
            </a:r>
            <a:endParaRPr sz="6600">
              <a:solidFill>
                <a:srgbClr val="2E2E2C"/>
              </a:solidFill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4">
            <a:alphaModFix/>
          </a:blip>
          <a:srcRect b="27992" l="35185" r="11447" t="58150"/>
          <a:stretch/>
        </p:blipFill>
        <p:spPr>
          <a:xfrm>
            <a:off x="1181674" y="2685400"/>
            <a:ext cx="6537013" cy="9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7579150" y="4706525"/>
            <a:ext cx="13110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Link</a:t>
            </a:r>
            <a:endParaRPr>
              <a:solidFill>
                <a:srgbClr val="4E92C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785700" y="2689975"/>
            <a:ext cx="7572600" cy="128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600">
                <a:solidFill>
                  <a:srgbClr val="2E2E2C"/>
                </a:solidFill>
              </a:rPr>
              <a:t>Operadores</a:t>
            </a:r>
            <a:endParaRPr b="1" sz="7600">
              <a:solidFill>
                <a:srgbClr val="2E2E2C"/>
              </a:solidFill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785700" y="3487225"/>
            <a:ext cx="7572600" cy="128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600">
                <a:solidFill>
                  <a:srgbClr val="2E2E2C"/>
                </a:solidFill>
              </a:rPr>
              <a:t>unários</a:t>
            </a:r>
            <a:endParaRPr b="1" sz="7600">
              <a:solidFill>
                <a:srgbClr val="2E2E2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988025" y="237075"/>
            <a:ext cx="71892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2E2E2C"/>
                </a:solidFill>
              </a:rPr>
              <a:t>Soma unária(+) e Subtração unária(-)</a:t>
            </a:r>
            <a:endParaRPr sz="4800">
              <a:solidFill>
                <a:srgbClr val="2E2E2C"/>
              </a:solidFill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 rotWithShape="1">
          <a:blip r:embed="rId4">
            <a:alphaModFix/>
          </a:blip>
          <a:srcRect b="27787" l="23225" r="57844" t="59607"/>
          <a:stretch/>
        </p:blipFill>
        <p:spPr>
          <a:xfrm>
            <a:off x="2430625" y="2040675"/>
            <a:ext cx="4282349" cy="16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988025" y="237075"/>
            <a:ext cx="71892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2E2E2C"/>
                </a:solidFill>
              </a:rPr>
              <a:t>Soma unária(+) e Subtração unária(-)</a:t>
            </a:r>
            <a:endParaRPr sz="4800">
              <a:solidFill>
                <a:srgbClr val="2E2E2C"/>
              </a:solidFill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1659275" y="1264800"/>
            <a:ext cx="59490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4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Outros tipos de dados</a:t>
            </a:r>
            <a:endParaRPr b="1" sz="44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4">
            <a:alphaModFix/>
          </a:blip>
          <a:srcRect b="8641" l="23465" r="47183" t="70351"/>
          <a:stretch/>
        </p:blipFill>
        <p:spPr>
          <a:xfrm>
            <a:off x="4572000" y="2557713"/>
            <a:ext cx="4049060" cy="162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 rotWithShape="1">
          <a:blip r:embed="rId5">
            <a:alphaModFix/>
          </a:blip>
          <a:srcRect b="27736" l="24133" r="47949" t="63707"/>
          <a:stretch/>
        </p:blipFill>
        <p:spPr>
          <a:xfrm>
            <a:off x="596650" y="3049299"/>
            <a:ext cx="3749451" cy="64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988025" y="237075"/>
            <a:ext cx="71892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>
                <a:solidFill>
                  <a:srgbClr val="2E2E2C"/>
                </a:solidFill>
              </a:rPr>
              <a:t>Incremento e Decremento</a:t>
            </a:r>
            <a:endParaRPr sz="6600">
              <a:solidFill>
                <a:srgbClr val="2E2E2C"/>
              </a:solidFill>
            </a:endParaRPr>
          </a:p>
        </p:txBody>
      </p:sp>
      <p:sp>
        <p:nvSpPr>
          <p:cNvPr id="198" name="Google Shape;198;p27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 rotWithShape="1">
          <a:blip r:embed="rId4">
            <a:alphaModFix/>
          </a:blip>
          <a:srcRect b="23508" l="23575" r="50431" t="65925"/>
          <a:stretch/>
        </p:blipFill>
        <p:spPr>
          <a:xfrm>
            <a:off x="2261100" y="2256096"/>
            <a:ext cx="4643024" cy="10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 rotWithShape="1">
          <a:blip r:embed="rId4">
            <a:alphaModFix/>
          </a:blip>
          <a:srcRect b="16021" l="23575" r="50431" t="76943"/>
          <a:stretch/>
        </p:blipFill>
        <p:spPr>
          <a:xfrm>
            <a:off x="2261113" y="3317176"/>
            <a:ext cx="4643024" cy="7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988025" y="237075"/>
            <a:ext cx="71892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>
                <a:solidFill>
                  <a:srgbClr val="2E2E2C"/>
                </a:solidFill>
              </a:rPr>
              <a:t>Incremento</a:t>
            </a:r>
            <a:endParaRPr sz="6600">
              <a:solidFill>
                <a:srgbClr val="2E2E2C"/>
              </a:solidFill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2911800" y="1087550"/>
            <a:ext cx="42483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000">
                <a:solidFill>
                  <a:srgbClr val="2E2E2C"/>
                </a:solidFill>
              </a:rPr>
              <a:t>ou </a:t>
            </a:r>
            <a:r>
              <a:rPr b="1" lang="pt-BR" sz="4000">
                <a:solidFill>
                  <a:srgbClr val="2E2E2C"/>
                </a:solidFill>
              </a:rPr>
              <a:t>++</a:t>
            </a:r>
            <a:r>
              <a:rPr b="1" lang="pt-BR" sz="4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</a:t>
            </a:r>
            <a:r>
              <a:rPr b="1" lang="pt-BR" sz="4000">
                <a:solidFill>
                  <a:srgbClr val="2E2E2C"/>
                </a:solidFill>
              </a:rPr>
              <a:t> </a:t>
            </a:r>
            <a:endParaRPr b="1" sz="40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 rotWithShape="1">
          <a:blip r:embed="rId4">
            <a:alphaModFix/>
          </a:blip>
          <a:srcRect b="41133" l="23622" r="48813" t="44281"/>
          <a:stretch/>
        </p:blipFill>
        <p:spPr>
          <a:xfrm>
            <a:off x="578001" y="2281050"/>
            <a:ext cx="3839047" cy="11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 rotWithShape="1">
          <a:blip r:embed="rId4">
            <a:alphaModFix/>
          </a:blip>
          <a:srcRect b="26682" l="23622" r="48813" t="58732"/>
          <a:stretch/>
        </p:blipFill>
        <p:spPr>
          <a:xfrm>
            <a:off x="4797875" y="2281050"/>
            <a:ext cx="3839047" cy="11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2951900" y="1087550"/>
            <a:ext cx="12438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</a:t>
            </a:r>
            <a:r>
              <a:rPr b="1" lang="pt-BR" sz="4000">
                <a:solidFill>
                  <a:srgbClr val="2E2E2C"/>
                </a:solidFill>
              </a:rPr>
              <a:t>++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988025" y="237075"/>
            <a:ext cx="71892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>
                <a:solidFill>
                  <a:srgbClr val="2E2E2C"/>
                </a:solidFill>
              </a:rPr>
              <a:t>Decremento</a:t>
            </a:r>
            <a:endParaRPr sz="6600">
              <a:solidFill>
                <a:srgbClr val="2E2E2C"/>
              </a:solidFill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2791425" y="1079500"/>
            <a:ext cx="42483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000">
                <a:solidFill>
                  <a:srgbClr val="2E2E2C"/>
                </a:solidFill>
              </a:rPr>
              <a:t>ou --</a:t>
            </a:r>
            <a:r>
              <a:rPr b="1" lang="pt-BR" sz="4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</a:t>
            </a:r>
            <a:endParaRPr b="1" sz="40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 rotWithShape="1">
          <a:blip r:embed="rId4">
            <a:alphaModFix/>
          </a:blip>
          <a:srcRect b="32763" l="23524" r="50001" t="52641"/>
          <a:stretch/>
        </p:blipFill>
        <p:spPr>
          <a:xfrm>
            <a:off x="533875" y="2466400"/>
            <a:ext cx="3878375" cy="12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 rotWithShape="1">
          <a:blip r:embed="rId4">
            <a:alphaModFix/>
          </a:blip>
          <a:srcRect b="18064" l="23524" r="50001" t="67340"/>
          <a:stretch/>
        </p:blipFill>
        <p:spPr>
          <a:xfrm>
            <a:off x="4572000" y="2466400"/>
            <a:ext cx="3878375" cy="12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/>
        </p:nvSpPr>
        <p:spPr>
          <a:xfrm>
            <a:off x="2871675" y="1079500"/>
            <a:ext cx="16290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</a:t>
            </a:r>
            <a:r>
              <a:rPr b="1" lang="pt-BR" sz="4000">
                <a:solidFill>
                  <a:srgbClr val="2E2E2C"/>
                </a:solidFill>
              </a:rPr>
              <a:t>--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 txBox="1"/>
          <p:nvPr/>
        </p:nvSpPr>
        <p:spPr>
          <a:xfrm>
            <a:off x="785700" y="2689975"/>
            <a:ext cx="7572600" cy="128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600">
                <a:solidFill>
                  <a:srgbClr val="2E2E2C"/>
                </a:solidFill>
              </a:rPr>
              <a:t>Números</a:t>
            </a:r>
            <a:endParaRPr b="1" sz="7600">
              <a:solidFill>
                <a:srgbClr val="2E2E2C"/>
              </a:solidFill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785700" y="3487225"/>
            <a:ext cx="7572600" cy="128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600">
                <a:solidFill>
                  <a:srgbClr val="2E2E2C"/>
                </a:solidFill>
              </a:rPr>
              <a:t>especiais</a:t>
            </a:r>
            <a:endParaRPr b="1" sz="7600">
              <a:solidFill>
                <a:srgbClr val="2E2E2C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1"/>
          <p:cNvSpPr txBox="1"/>
          <p:nvPr/>
        </p:nvSpPr>
        <p:spPr>
          <a:xfrm>
            <a:off x="1304700" y="1484550"/>
            <a:ext cx="6534600" cy="21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0">
                <a:latin typeface="Architects Daughter"/>
                <a:ea typeface="Architects Daughter"/>
                <a:cs typeface="Architects Daughter"/>
                <a:sym typeface="Architects Daughter"/>
              </a:rPr>
              <a:t>Números especiais</a:t>
            </a:r>
            <a:endParaRPr sz="70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-200" y="1176025"/>
            <a:ext cx="26067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</a:rPr>
              <a:t>NaN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2649825" y="3594900"/>
            <a:ext cx="28524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200">
                <a:solidFill>
                  <a:schemeClr val="dk2"/>
                </a:solidFill>
              </a:rPr>
              <a:t>-Infinity</a:t>
            </a:r>
            <a:endParaRPr b="1" sz="3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5610175" y="1042625"/>
            <a:ext cx="3413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2"/>
                </a:solidFill>
              </a:rPr>
              <a:t>+Infinity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785700" y="2689975"/>
            <a:ext cx="7572600" cy="128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600">
                <a:solidFill>
                  <a:srgbClr val="2E2E2C"/>
                </a:solidFill>
              </a:rPr>
              <a:t>Operadores</a:t>
            </a:r>
            <a:endParaRPr b="1" sz="7600">
              <a:solidFill>
                <a:srgbClr val="2E2E2C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785700" y="3487225"/>
            <a:ext cx="7572600" cy="128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600">
                <a:solidFill>
                  <a:srgbClr val="2E2E2C"/>
                </a:solidFill>
              </a:rPr>
              <a:t>aritméticos</a:t>
            </a:r>
            <a:endParaRPr b="1" sz="7600">
              <a:solidFill>
                <a:srgbClr val="2E2E2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988025" y="237075"/>
            <a:ext cx="71892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>
                <a:solidFill>
                  <a:srgbClr val="2E2E2C"/>
                </a:solidFill>
              </a:rPr>
              <a:t>Infinity</a:t>
            </a:r>
            <a:endParaRPr sz="6600">
              <a:solidFill>
                <a:srgbClr val="2E2E2C"/>
              </a:solidFill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2150800" y="1240000"/>
            <a:ext cx="45846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+</a:t>
            </a:r>
            <a:r>
              <a:rPr b="1" lang="pt-BR" sz="4000">
                <a:solidFill>
                  <a:srgbClr val="2E2E2C"/>
                </a:solidFill>
              </a:rPr>
              <a:t>Infinity</a:t>
            </a:r>
            <a:r>
              <a:rPr b="1" lang="pt-BR" sz="4000">
                <a:solidFill>
                  <a:srgbClr val="2E2E2C"/>
                </a:solidFill>
              </a:rPr>
              <a:t> e </a:t>
            </a:r>
            <a:r>
              <a:rPr b="1" lang="pt-BR" sz="4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</a:t>
            </a:r>
            <a:r>
              <a:rPr b="1" lang="pt-BR" sz="4000">
                <a:solidFill>
                  <a:srgbClr val="2E2E2C"/>
                </a:solidFill>
              </a:rPr>
              <a:t>I</a:t>
            </a:r>
            <a:r>
              <a:rPr b="1" lang="pt-BR" sz="4000">
                <a:solidFill>
                  <a:srgbClr val="2E2E2C"/>
                </a:solidFill>
              </a:rPr>
              <a:t>nfinity</a:t>
            </a:r>
            <a:endParaRPr b="1" sz="4000">
              <a:solidFill>
                <a:srgbClr val="2E2E2C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53" name="Google Shape;253;p32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 rotWithShape="1">
          <a:blip r:embed="rId4">
            <a:alphaModFix/>
          </a:blip>
          <a:srcRect b="19506" l="30305" r="31074" t="49071"/>
          <a:stretch/>
        </p:blipFill>
        <p:spPr>
          <a:xfrm>
            <a:off x="2203112" y="2225651"/>
            <a:ext cx="4479975" cy="2049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988025" y="237075"/>
            <a:ext cx="71892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0">
                <a:solidFill>
                  <a:srgbClr val="2E2E2C"/>
                </a:solidFill>
              </a:rPr>
              <a:t>NaN</a:t>
            </a:r>
            <a:endParaRPr sz="7000">
              <a:solidFill>
                <a:srgbClr val="2E2E2C"/>
              </a:solidFill>
            </a:endParaRPr>
          </a:p>
        </p:txBody>
      </p:sp>
      <p:sp>
        <p:nvSpPr>
          <p:cNvPr id="262" name="Google Shape;262;p33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 rotWithShape="1">
          <a:blip r:embed="rId4">
            <a:alphaModFix/>
          </a:blip>
          <a:srcRect b="35885" l="34834" r="26537" t="37825"/>
          <a:stretch/>
        </p:blipFill>
        <p:spPr>
          <a:xfrm>
            <a:off x="2189900" y="1954450"/>
            <a:ext cx="4674401" cy="1788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2279700" y="1091425"/>
            <a:ext cx="45846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Not a Number</a:t>
            </a:r>
            <a:endParaRPr b="1" sz="4000">
              <a:solidFill>
                <a:srgbClr val="2E2E2C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4"/>
          <p:cNvSpPr txBox="1"/>
          <p:nvPr/>
        </p:nvSpPr>
        <p:spPr>
          <a:xfrm>
            <a:off x="785700" y="2689975"/>
            <a:ext cx="7572600" cy="128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600">
                <a:solidFill>
                  <a:srgbClr val="2E2E2C"/>
                </a:solidFill>
              </a:rPr>
              <a:t>Operadores</a:t>
            </a:r>
            <a:endParaRPr b="1" sz="7600">
              <a:solidFill>
                <a:srgbClr val="2E2E2C"/>
              </a:solidFill>
            </a:endParaRPr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/>
          <p:nvPr/>
        </p:nvSpPr>
        <p:spPr>
          <a:xfrm>
            <a:off x="785700" y="3487225"/>
            <a:ext cx="7572600" cy="128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600">
                <a:solidFill>
                  <a:srgbClr val="2E2E2C"/>
                </a:solidFill>
              </a:rPr>
              <a:t>comparativos</a:t>
            </a:r>
            <a:endParaRPr b="1" sz="7600">
              <a:solidFill>
                <a:srgbClr val="2E2E2C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5"/>
          <p:cNvPicPr preferRelativeResize="0"/>
          <p:nvPr/>
        </p:nvPicPr>
        <p:blipFill rotWithShape="1">
          <a:blip r:embed="rId3">
            <a:alphaModFix/>
          </a:blip>
          <a:srcRect b="8398" l="46564" r="5325" t="10452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977200" y="237075"/>
            <a:ext cx="71892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>
                <a:solidFill>
                  <a:srgbClr val="2E2E2C"/>
                </a:solidFill>
              </a:rPr>
              <a:t>Operadores</a:t>
            </a:r>
            <a:endParaRPr sz="66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>
                <a:solidFill>
                  <a:srgbClr val="2E2E2C"/>
                </a:solidFill>
              </a:rPr>
              <a:t>comparativos</a:t>
            </a:r>
            <a:endParaRPr sz="6600">
              <a:solidFill>
                <a:srgbClr val="2E2E2C"/>
              </a:solidFill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253900" y="2571750"/>
            <a:ext cx="42483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6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Relacionais</a:t>
            </a:r>
            <a:endParaRPr b="1" sz="46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87" name="Google Shape;287;p36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/>
        </p:nvSpPr>
        <p:spPr>
          <a:xfrm>
            <a:off x="4782700" y="2571750"/>
            <a:ext cx="42483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6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Igualdade</a:t>
            </a:r>
            <a:endParaRPr b="1" sz="46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90" name="Google Shape;290;p36"/>
          <p:cNvSpPr/>
          <p:nvPr/>
        </p:nvSpPr>
        <p:spPr>
          <a:xfrm rot="2853008">
            <a:off x="2528295" y="2147041"/>
            <a:ext cx="557823" cy="48519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E92C9"/>
              </a:solidFill>
            </a:endParaRPr>
          </a:p>
        </p:txBody>
      </p:sp>
      <p:sp>
        <p:nvSpPr>
          <p:cNvPr id="291" name="Google Shape;291;p36"/>
          <p:cNvSpPr/>
          <p:nvPr/>
        </p:nvSpPr>
        <p:spPr>
          <a:xfrm rot="-2853008">
            <a:off x="6213033" y="2147054"/>
            <a:ext cx="557823" cy="485214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E92C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37"/>
          <p:cNvSpPr txBox="1"/>
          <p:nvPr/>
        </p:nvSpPr>
        <p:spPr>
          <a:xfrm>
            <a:off x="988025" y="237075"/>
            <a:ext cx="74151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2E2E2C"/>
                </a:solidFill>
              </a:rPr>
              <a:t>Operadores </a:t>
            </a:r>
            <a:r>
              <a:rPr lang="pt-BR" sz="5400">
                <a:solidFill>
                  <a:srgbClr val="2E2E2C"/>
                </a:solidFill>
              </a:rPr>
              <a:t>relacionais</a:t>
            </a:r>
            <a:endParaRPr sz="5400">
              <a:solidFill>
                <a:srgbClr val="2E2E2C"/>
              </a:solidFill>
            </a:endParaRPr>
          </a:p>
        </p:txBody>
      </p:sp>
      <p:sp>
        <p:nvSpPr>
          <p:cNvPr id="298" name="Google Shape;298;p37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/>
        </p:nvSpPr>
        <p:spPr>
          <a:xfrm>
            <a:off x="2326025" y="806225"/>
            <a:ext cx="42483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4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graphicFrame>
        <p:nvGraphicFramePr>
          <p:cNvPr id="301" name="Google Shape;301;p37"/>
          <p:cNvGraphicFramePr/>
          <p:nvPr/>
        </p:nvGraphicFramePr>
        <p:xfrm>
          <a:off x="952500" y="194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{26884FB6-B7CB-4F20-9287-0C071474EB3F}</a:tableStyleId>
              </a:tblPr>
              <a:tblGrid>
                <a:gridCol w="3619500"/>
                <a:gridCol w="3619500"/>
              </a:tblGrid>
              <a:tr h="32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>
                          <a:solidFill>
                            <a:srgbClr val="2E2E2C"/>
                          </a:solidFill>
                        </a:rPr>
                        <a:t>Operador</a:t>
                      </a:r>
                      <a:endParaRPr b="1" sz="1600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>
                          <a:solidFill>
                            <a:srgbClr val="2E2E2C"/>
                          </a:solidFill>
                        </a:rPr>
                        <a:t>Significado</a:t>
                      </a:r>
                      <a:endParaRPr b="1" sz="1600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dk2"/>
                          </a:solidFill>
                        </a:rPr>
                        <a:t>&lt;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dk2"/>
                          </a:solidFill>
                        </a:rPr>
                        <a:t>Menor que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dk2"/>
                          </a:solidFill>
                        </a:rPr>
                        <a:t>&gt;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dk2"/>
                          </a:solidFill>
                        </a:rPr>
                        <a:t>Maior que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dk2"/>
                          </a:solidFill>
                        </a:rPr>
                        <a:t>&lt;=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dk2"/>
                          </a:solidFill>
                        </a:rPr>
                        <a:t>Menor igual que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dk2"/>
                          </a:solidFill>
                        </a:rPr>
                        <a:t>&gt;=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dk2"/>
                          </a:solidFill>
                        </a:rPr>
                        <a:t>Maior igual que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E2E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988025" y="237075"/>
            <a:ext cx="74151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2E2E2C"/>
                </a:solidFill>
              </a:rPr>
              <a:t>Operadores relacionais</a:t>
            </a:r>
            <a:endParaRPr sz="5400">
              <a:solidFill>
                <a:srgbClr val="2E2E2C"/>
              </a:solidFill>
            </a:endParaRPr>
          </a:p>
        </p:txBody>
      </p:sp>
      <p:sp>
        <p:nvSpPr>
          <p:cNvPr id="308" name="Google Shape;308;p38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8"/>
          <p:cNvSpPr txBox="1"/>
          <p:nvPr/>
        </p:nvSpPr>
        <p:spPr>
          <a:xfrm>
            <a:off x="2326025" y="806225"/>
            <a:ext cx="42483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4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Números</a:t>
            </a:r>
            <a:endParaRPr b="1" sz="44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311" name="Google Shape;311;p38"/>
          <p:cNvPicPr preferRelativeResize="0"/>
          <p:nvPr/>
        </p:nvPicPr>
        <p:blipFill rotWithShape="1">
          <a:blip r:embed="rId4">
            <a:alphaModFix/>
          </a:blip>
          <a:srcRect b="26287" l="23961" r="41311" t="63553"/>
          <a:stretch/>
        </p:blipFill>
        <p:spPr>
          <a:xfrm>
            <a:off x="1887250" y="2210328"/>
            <a:ext cx="5616651" cy="9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/>
          <p:cNvPicPr preferRelativeResize="0"/>
          <p:nvPr/>
        </p:nvPicPr>
        <p:blipFill rotWithShape="1">
          <a:blip r:embed="rId4">
            <a:alphaModFix/>
          </a:blip>
          <a:srcRect b="21152" l="23961" r="41311" t="73513"/>
          <a:stretch/>
        </p:blipFill>
        <p:spPr>
          <a:xfrm>
            <a:off x="1887250" y="3134199"/>
            <a:ext cx="5616651" cy="4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9"/>
          <p:cNvSpPr txBox="1"/>
          <p:nvPr/>
        </p:nvSpPr>
        <p:spPr>
          <a:xfrm>
            <a:off x="988025" y="237075"/>
            <a:ext cx="74151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2E2E2C"/>
                </a:solidFill>
              </a:rPr>
              <a:t>Operadores relacionais</a:t>
            </a:r>
            <a:endParaRPr sz="5400">
              <a:solidFill>
                <a:srgbClr val="2E2E2C"/>
              </a:solidFill>
            </a:endParaRPr>
          </a:p>
        </p:txBody>
      </p:sp>
      <p:sp>
        <p:nvSpPr>
          <p:cNvPr id="319" name="Google Shape;319;p39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2326025" y="806225"/>
            <a:ext cx="42483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4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String</a:t>
            </a:r>
            <a:endParaRPr b="1" sz="44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322" name="Google Shape;322;p39"/>
          <p:cNvPicPr preferRelativeResize="0"/>
          <p:nvPr/>
        </p:nvPicPr>
        <p:blipFill rotWithShape="1">
          <a:blip r:embed="rId4">
            <a:alphaModFix/>
          </a:blip>
          <a:srcRect b="25392" l="24203" r="38137" t="62090"/>
          <a:stretch/>
        </p:blipFill>
        <p:spPr>
          <a:xfrm>
            <a:off x="1982850" y="1948325"/>
            <a:ext cx="5425475" cy="10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9"/>
          <p:cNvPicPr preferRelativeResize="0"/>
          <p:nvPr/>
        </p:nvPicPr>
        <p:blipFill rotWithShape="1">
          <a:blip r:embed="rId4">
            <a:alphaModFix/>
          </a:blip>
          <a:srcRect b="12662" l="24203" r="38137" t="73237"/>
          <a:stretch/>
        </p:blipFill>
        <p:spPr>
          <a:xfrm>
            <a:off x="1982838" y="2794355"/>
            <a:ext cx="5425475" cy="11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9"/>
          <p:cNvSpPr txBox="1"/>
          <p:nvPr/>
        </p:nvSpPr>
        <p:spPr>
          <a:xfrm>
            <a:off x="7579150" y="4706525"/>
            <a:ext cx="13110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Link</a:t>
            </a:r>
            <a:endParaRPr>
              <a:solidFill>
                <a:srgbClr val="4E92C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988025" y="237075"/>
            <a:ext cx="74151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2E2E2C"/>
                </a:solidFill>
              </a:rPr>
              <a:t>Operadores relacionais</a:t>
            </a:r>
            <a:endParaRPr sz="5400">
              <a:solidFill>
                <a:srgbClr val="2E2E2C"/>
              </a:solidFill>
            </a:endParaRPr>
          </a:p>
        </p:txBody>
      </p:sp>
      <p:sp>
        <p:nvSpPr>
          <p:cNvPr id="331" name="Google Shape;331;p40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0"/>
          <p:cNvSpPr txBox="1"/>
          <p:nvPr/>
        </p:nvSpPr>
        <p:spPr>
          <a:xfrm>
            <a:off x="1597500" y="831025"/>
            <a:ext cx="59490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4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Outros tipos de dados</a:t>
            </a:r>
            <a:endParaRPr b="1" sz="44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334" name="Google Shape;334;p40"/>
          <p:cNvPicPr preferRelativeResize="0"/>
          <p:nvPr/>
        </p:nvPicPr>
        <p:blipFill rotWithShape="1">
          <a:blip r:embed="rId4">
            <a:alphaModFix/>
          </a:blip>
          <a:srcRect b="14748" l="23753" r="41528" t="69911"/>
          <a:stretch/>
        </p:blipFill>
        <p:spPr>
          <a:xfrm>
            <a:off x="1845974" y="2073650"/>
            <a:ext cx="5699194" cy="14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1"/>
          <p:cNvSpPr txBox="1"/>
          <p:nvPr/>
        </p:nvSpPr>
        <p:spPr>
          <a:xfrm>
            <a:off x="718850" y="237075"/>
            <a:ext cx="80685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2E2E2C"/>
                </a:solidFill>
              </a:rPr>
              <a:t>Operadores de igualdade e desigualdade</a:t>
            </a:r>
            <a:endParaRPr sz="5400">
              <a:solidFill>
                <a:srgbClr val="2E2E2C"/>
              </a:solidFill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1"/>
          <p:cNvSpPr/>
          <p:nvPr/>
        </p:nvSpPr>
        <p:spPr>
          <a:xfrm>
            <a:off x="1772225" y="2164950"/>
            <a:ext cx="2278200" cy="2249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E2E2C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2E2E2C"/>
                </a:solidFill>
              </a:rPr>
              <a:t>==</a:t>
            </a:r>
            <a:endParaRPr sz="3000">
              <a:solidFill>
                <a:srgbClr val="2E2E2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2E2E2C"/>
                </a:solidFill>
              </a:rPr>
              <a:t>===</a:t>
            </a:r>
            <a:endParaRPr sz="3000">
              <a:solidFill>
                <a:srgbClr val="2E2E2C"/>
              </a:solidFill>
            </a:endParaRPr>
          </a:p>
        </p:txBody>
      </p:sp>
      <p:sp>
        <p:nvSpPr>
          <p:cNvPr id="344" name="Google Shape;344;p41"/>
          <p:cNvSpPr/>
          <p:nvPr/>
        </p:nvSpPr>
        <p:spPr>
          <a:xfrm>
            <a:off x="4942175" y="2164950"/>
            <a:ext cx="2278200" cy="2249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E2E2C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2E2E2C"/>
                </a:solidFill>
              </a:rPr>
              <a:t>!</a:t>
            </a:r>
            <a:r>
              <a:rPr lang="pt-BR" sz="3000">
                <a:solidFill>
                  <a:srgbClr val="2E2E2C"/>
                </a:solidFill>
              </a:rPr>
              <a:t>=</a:t>
            </a:r>
            <a:endParaRPr sz="3000">
              <a:solidFill>
                <a:srgbClr val="2E2E2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2E2E2C"/>
                </a:solidFill>
              </a:rPr>
              <a:t>!==</a:t>
            </a:r>
            <a:endParaRPr/>
          </a:p>
        </p:txBody>
      </p:sp>
      <p:sp>
        <p:nvSpPr>
          <p:cNvPr id="345" name="Google Shape;345;p41"/>
          <p:cNvSpPr txBox="1"/>
          <p:nvPr/>
        </p:nvSpPr>
        <p:spPr>
          <a:xfrm>
            <a:off x="2030525" y="2355900"/>
            <a:ext cx="1761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Igualdade</a:t>
            </a:r>
            <a:endParaRPr b="1" sz="22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5214250" y="2405425"/>
            <a:ext cx="17616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Desigualdade</a:t>
            </a:r>
            <a:endParaRPr b="1" sz="22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1304700" y="1484550"/>
            <a:ext cx="6534600" cy="21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0">
                <a:latin typeface="Architects Daughter"/>
                <a:ea typeface="Architects Daughter"/>
                <a:cs typeface="Architects Daughter"/>
                <a:sym typeface="Architects Daughter"/>
              </a:rPr>
              <a:t>Operações</a:t>
            </a:r>
            <a:endParaRPr sz="70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0">
                <a:latin typeface="Architects Daughter"/>
                <a:ea typeface="Architects Daughter"/>
                <a:cs typeface="Architects Daughter"/>
                <a:sym typeface="Architects Daughter"/>
              </a:rPr>
              <a:t>Aritméticas</a:t>
            </a:r>
            <a:endParaRPr sz="70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-200" y="1176025"/>
            <a:ext cx="26067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2"/>
                </a:solidFill>
              </a:rPr>
              <a:t>Adição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32825" y="3419425"/>
            <a:ext cx="18588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2"/>
                </a:solidFill>
              </a:rPr>
              <a:t>Subtração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2699350" y="3998175"/>
            <a:ext cx="28524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600">
                <a:solidFill>
                  <a:schemeClr val="dk2"/>
                </a:solidFill>
              </a:rPr>
              <a:t>Multiplicação</a:t>
            </a:r>
            <a:endParaRPr b="1" sz="2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291400" y="3419425"/>
            <a:ext cx="2852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600">
                <a:solidFill>
                  <a:schemeClr val="dk2"/>
                </a:solidFill>
              </a:rPr>
              <a:t>Divisão</a:t>
            </a:r>
            <a:endParaRPr b="1" sz="2600">
              <a:solidFill>
                <a:schemeClr val="dk2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5610175" y="1042625"/>
            <a:ext cx="34134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2"/>
                </a:solidFill>
              </a:rPr>
              <a:t>Exponenciação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2647150" y="642750"/>
            <a:ext cx="2852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600">
                <a:solidFill>
                  <a:schemeClr val="dk2"/>
                </a:solidFill>
              </a:rPr>
              <a:t>Módulo</a:t>
            </a:r>
            <a:endParaRPr b="1" sz="2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42"/>
          <p:cNvSpPr txBox="1"/>
          <p:nvPr/>
        </p:nvSpPr>
        <p:spPr>
          <a:xfrm>
            <a:off x="718850" y="237075"/>
            <a:ext cx="80685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2E2E2C"/>
                </a:solidFill>
              </a:rPr>
              <a:t>Operadores de igualdade e desigualdade</a:t>
            </a:r>
            <a:endParaRPr sz="5400">
              <a:solidFill>
                <a:srgbClr val="2E2E2C"/>
              </a:solidFill>
            </a:endParaRPr>
          </a:p>
        </p:txBody>
      </p:sp>
      <p:sp>
        <p:nvSpPr>
          <p:cNvPr id="353" name="Google Shape;353;p42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2"/>
          <p:cNvPicPr preferRelativeResize="0"/>
          <p:nvPr/>
        </p:nvPicPr>
        <p:blipFill rotWithShape="1">
          <a:blip r:embed="rId4">
            <a:alphaModFix/>
          </a:blip>
          <a:srcRect b="19707" l="23999" r="39953" t="69754"/>
          <a:stretch/>
        </p:blipFill>
        <p:spPr>
          <a:xfrm>
            <a:off x="1529425" y="2261900"/>
            <a:ext cx="6447349" cy="10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2"/>
          <p:cNvPicPr preferRelativeResize="0"/>
          <p:nvPr/>
        </p:nvPicPr>
        <p:blipFill rotWithShape="1">
          <a:blip r:embed="rId4">
            <a:alphaModFix/>
          </a:blip>
          <a:srcRect b="15024" l="24000" r="46715" t="80151"/>
          <a:stretch/>
        </p:blipFill>
        <p:spPr>
          <a:xfrm>
            <a:off x="1529425" y="3307450"/>
            <a:ext cx="5237674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2"/>
          <p:cNvPicPr preferRelativeResize="0"/>
          <p:nvPr/>
        </p:nvPicPr>
        <p:blipFill rotWithShape="1">
          <a:blip r:embed="rId4">
            <a:alphaModFix/>
          </a:blip>
          <a:srcRect b="15024" l="53332" r="39903" t="80151"/>
          <a:stretch/>
        </p:blipFill>
        <p:spPr>
          <a:xfrm>
            <a:off x="6767100" y="3321575"/>
            <a:ext cx="1209675" cy="47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43"/>
          <p:cNvSpPr txBox="1"/>
          <p:nvPr/>
        </p:nvSpPr>
        <p:spPr>
          <a:xfrm>
            <a:off x="718850" y="237075"/>
            <a:ext cx="80685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2E2E2C"/>
                </a:solidFill>
              </a:rPr>
              <a:t>Operadores de igualdade e desigualdade</a:t>
            </a:r>
            <a:endParaRPr sz="5400">
              <a:solidFill>
                <a:srgbClr val="2E2E2C"/>
              </a:solidFill>
            </a:endParaRPr>
          </a:p>
        </p:txBody>
      </p:sp>
      <p:sp>
        <p:nvSpPr>
          <p:cNvPr id="364" name="Google Shape;364;p43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3"/>
          <p:cNvPicPr preferRelativeResize="0"/>
          <p:nvPr/>
        </p:nvPicPr>
        <p:blipFill rotWithShape="1">
          <a:blip r:embed="rId4">
            <a:alphaModFix/>
          </a:blip>
          <a:srcRect b="16814" l="24417" r="40200" t="68436"/>
          <a:stretch/>
        </p:blipFill>
        <p:spPr>
          <a:xfrm>
            <a:off x="1383840" y="2317675"/>
            <a:ext cx="6738525" cy="15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4"/>
          <p:cNvSpPr txBox="1"/>
          <p:nvPr/>
        </p:nvSpPr>
        <p:spPr>
          <a:xfrm>
            <a:off x="785700" y="2689975"/>
            <a:ext cx="7572600" cy="128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600">
                <a:solidFill>
                  <a:srgbClr val="2E2E2C"/>
                </a:solidFill>
              </a:rPr>
              <a:t>Operadores</a:t>
            </a:r>
            <a:endParaRPr b="1" sz="7600">
              <a:solidFill>
                <a:srgbClr val="2E2E2C"/>
              </a:solidFill>
            </a:endParaRPr>
          </a:p>
        </p:txBody>
      </p:sp>
      <p:pic>
        <p:nvPicPr>
          <p:cNvPr id="373" name="Google Shape;3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4"/>
          <p:cNvSpPr txBox="1"/>
          <p:nvPr/>
        </p:nvSpPr>
        <p:spPr>
          <a:xfrm>
            <a:off x="785700" y="3487225"/>
            <a:ext cx="7572600" cy="128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600">
                <a:solidFill>
                  <a:srgbClr val="2E2E2C"/>
                </a:solidFill>
              </a:rPr>
              <a:t>lógicos</a:t>
            </a:r>
            <a:endParaRPr b="1" sz="7600">
              <a:solidFill>
                <a:srgbClr val="2E2E2C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5"/>
          <p:cNvPicPr preferRelativeResize="0"/>
          <p:nvPr/>
        </p:nvPicPr>
        <p:blipFill rotWithShape="1">
          <a:blip r:embed="rId3">
            <a:alphaModFix/>
          </a:blip>
          <a:srcRect b="30673" l="47910" r="6219" t="6700"/>
          <a:stretch/>
        </p:blipFill>
        <p:spPr>
          <a:xfrm>
            <a:off x="0" y="-1"/>
            <a:ext cx="9144001" cy="41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46"/>
          <p:cNvSpPr txBox="1"/>
          <p:nvPr/>
        </p:nvSpPr>
        <p:spPr>
          <a:xfrm>
            <a:off x="718850" y="237075"/>
            <a:ext cx="80685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2E2E2C"/>
                </a:solidFill>
              </a:rPr>
              <a:t>Operadores Lógicos</a:t>
            </a:r>
            <a:endParaRPr sz="5400">
              <a:solidFill>
                <a:srgbClr val="2E2E2C"/>
              </a:solidFill>
            </a:endParaRPr>
          </a:p>
        </p:txBody>
      </p:sp>
      <p:sp>
        <p:nvSpPr>
          <p:cNvPr id="387" name="Google Shape;387;p46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6"/>
          <p:cNvSpPr txBox="1"/>
          <p:nvPr/>
        </p:nvSpPr>
        <p:spPr>
          <a:xfrm>
            <a:off x="959850" y="2131800"/>
            <a:ext cx="72243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NÃO </a:t>
            </a:r>
            <a:r>
              <a:rPr b="1" lang="pt-BR" sz="5000">
                <a:solidFill>
                  <a:srgbClr val="4E92C9"/>
                </a:solidFill>
              </a:rPr>
              <a:t>(</a:t>
            </a:r>
            <a:r>
              <a:rPr lang="pt-BR" sz="5000">
                <a:solidFill>
                  <a:srgbClr val="4E92C9"/>
                </a:solidFill>
              </a:rPr>
              <a:t>!)    </a:t>
            </a:r>
            <a:r>
              <a:rPr b="1" lang="pt-BR" sz="5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OU </a:t>
            </a:r>
            <a:r>
              <a:rPr b="1" lang="pt-BR" sz="5000">
                <a:solidFill>
                  <a:srgbClr val="4E92C9"/>
                </a:solidFill>
              </a:rPr>
              <a:t>(</a:t>
            </a:r>
            <a:r>
              <a:rPr lang="pt-BR" sz="5000">
                <a:solidFill>
                  <a:srgbClr val="4E92C9"/>
                </a:solidFill>
              </a:rPr>
              <a:t>||)   </a:t>
            </a:r>
            <a:r>
              <a:rPr b="1" lang="pt-BR" sz="5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</a:t>
            </a:r>
            <a:r>
              <a:rPr lang="pt-BR" sz="5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r>
              <a:rPr lang="pt-BR" sz="5000">
                <a:solidFill>
                  <a:srgbClr val="4E92C9"/>
                </a:solidFill>
              </a:rPr>
              <a:t>(&amp;&amp;)</a:t>
            </a:r>
            <a:endParaRPr sz="5000">
              <a:solidFill>
                <a:srgbClr val="4E92C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47"/>
          <p:cNvSpPr txBox="1"/>
          <p:nvPr/>
        </p:nvSpPr>
        <p:spPr>
          <a:xfrm>
            <a:off x="718850" y="237075"/>
            <a:ext cx="80685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2E2E2C"/>
                </a:solidFill>
              </a:rPr>
              <a:t>Operador lógico NÃO(!)</a:t>
            </a:r>
            <a:endParaRPr sz="5400">
              <a:solidFill>
                <a:srgbClr val="2E2E2C"/>
              </a:solidFill>
            </a:endParaRPr>
          </a:p>
        </p:txBody>
      </p:sp>
      <p:sp>
        <p:nvSpPr>
          <p:cNvPr id="396" name="Google Shape;396;p47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7"/>
          <p:cNvPicPr preferRelativeResize="0"/>
          <p:nvPr/>
        </p:nvPicPr>
        <p:blipFill rotWithShape="1">
          <a:blip r:embed="rId4">
            <a:alphaModFix/>
          </a:blip>
          <a:srcRect b="29964" l="23483" r="48510" t="56841"/>
          <a:stretch/>
        </p:blipFill>
        <p:spPr>
          <a:xfrm>
            <a:off x="2241750" y="1839375"/>
            <a:ext cx="4660126" cy="123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7"/>
          <p:cNvPicPr preferRelativeResize="0"/>
          <p:nvPr/>
        </p:nvPicPr>
        <p:blipFill rotWithShape="1">
          <a:blip r:embed="rId4">
            <a:alphaModFix/>
          </a:blip>
          <a:srcRect b="20559" l="23483" r="48510" t="68405"/>
          <a:stretch/>
        </p:blipFill>
        <p:spPr>
          <a:xfrm>
            <a:off x="2241925" y="3073700"/>
            <a:ext cx="4660126" cy="103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48"/>
          <p:cNvSpPr txBox="1"/>
          <p:nvPr/>
        </p:nvSpPr>
        <p:spPr>
          <a:xfrm>
            <a:off x="718850" y="237075"/>
            <a:ext cx="80685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2E2E2C"/>
                </a:solidFill>
              </a:rPr>
              <a:t>Operador lógico NÃO(!)</a:t>
            </a:r>
            <a:endParaRPr sz="5400">
              <a:solidFill>
                <a:srgbClr val="2E2E2C"/>
              </a:solidFill>
            </a:endParaRPr>
          </a:p>
        </p:txBody>
      </p:sp>
      <p:sp>
        <p:nvSpPr>
          <p:cNvPr id="406" name="Google Shape;406;p48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8"/>
          <p:cNvSpPr txBox="1"/>
          <p:nvPr/>
        </p:nvSpPr>
        <p:spPr>
          <a:xfrm>
            <a:off x="1597500" y="769025"/>
            <a:ext cx="59490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4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com não booleans</a:t>
            </a:r>
            <a:endParaRPr b="1" sz="44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409" name="Google Shape;409;p48"/>
          <p:cNvPicPr preferRelativeResize="0"/>
          <p:nvPr/>
        </p:nvPicPr>
        <p:blipFill rotWithShape="1">
          <a:blip r:embed="rId4">
            <a:alphaModFix/>
          </a:blip>
          <a:srcRect b="24646" l="23839" r="51055" t="53242"/>
          <a:stretch/>
        </p:blipFill>
        <p:spPr>
          <a:xfrm>
            <a:off x="2416825" y="1911125"/>
            <a:ext cx="4563174" cy="22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9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49"/>
          <p:cNvSpPr txBox="1"/>
          <p:nvPr/>
        </p:nvSpPr>
        <p:spPr>
          <a:xfrm>
            <a:off x="718850" y="237075"/>
            <a:ext cx="80685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2E2E2C"/>
                </a:solidFill>
              </a:rPr>
              <a:t>Operador lógico E(&amp;&amp;)</a:t>
            </a:r>
            <a:endParaRPr sz="5400">
              <a:solidFill>
                <a:srgbClr val="2E2E2C"/>
              </a:solidFill>
            </a:endParaRPr>
          </a:p>
        </p:txBody>
      </p:sp>
      <p:sp>
        <p:nvSpPr>
          <p:cNvPr id="416" name="Google Shape;416;p49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8" name="Google Shape;418;p49"/>
          <p:cNvGraphicFramePr/>
          <p:nvPr/>
        </p:nvGraphicFramePr>
        <p:xfrm>
          <a:off x="879350" y="166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{26884FB6-B7CB-4F20-9287-0C071474EB3F}</a:tableStyleId>
              </a:tblPr>
              <a:tblGrid>
                <a:gridCol w="812100"/>
                <a:gridCol w="812100"/>
                <a:gridCol w="812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A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B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A &amp;&amp; B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true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true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true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true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false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false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false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true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false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false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false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false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19" name="Google Shape;419;p49"/>
          <p:cNvPicPr preferRelativeResize="0"/>
          <p:nvPr/>
        </p:nvPicPr>
        <p:blipFill rotWithShape="1">
          <a:blip r:embed="rId4">
            <a:alphaModFix/>
          </a:blip>
          <a:srcRect b="31588" l="23199" r="41483" t="56064"/>
          <a:stretch/>
        </p:blipFill>
        <p:spPr>
          <a:xfrm>
            <a:off x="3485775" y="1666575"/>
            <a:ext cx="5141074" cy="10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9"/>
          <p:cNvPicPr preferRelativeResize="0"/>
          <p:nvPr/>
        </p:nvPicPr>
        <p:blipFill rotWithShape="1">
          <a:blip r:embed="rId4">
            <a:alphaModFix/>
          </a:blip>
          <a:srcRect b="19964" l="23199" r="41483" t="67689"/>
          <a:stretch/>
        </p:blipFill>
        <p:spPr>
          <a:xfrm>
            <a:off x="3485775" y="2612850"/>
            <a:ext cx="5141074" cy="10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50"/>
          <p:cNvSpPr txBox="1"/>
          <p:nvPr/>
        </p:nvSpPr>
        <p:spPr>
          <a:xfrm>
            <a:off x="718850" y="237075"/>
            <a:ext cx="80685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2E2E2C"/>
                </a:solidFill>
              </a:rPr>
              <a:t>Operador lógico E(&amp;&amp;)</a:t>
            </a:r>
            <a:endParaRPr sz="5400">
              <a:solidFill>
                <a:srgbClr val="2E2E2C"/>
              </a:solidFill>
            </a:endParaRPr>
          </a:p>
        </p:txBody>
      </p:sp>
      <p:sp>
        <p:nvSpPr>
          <p:cNvPr id="427" name="Google Shape;427;p50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0"/>
          <p:cNvSpPr txBox="1"/>
          <p:nvPr/>
        </p:nvSpPr>
        <p:spPr>
          <a:xfrm>
            <a:off x="1671875" y="781425"/>
            <a:ext cx="59490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4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curto-</a:t>
            </a:r>
            <a:r>
              <a:rPr b="1" lang="pt-BR" sz="44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circuito</a:t>
            </a:r>
            <a:endParaRPr b="1" sz="44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430" name="Google Shape;430;p50"/>
          <p:cNvPicPr preferRelativeResize="0"/>
          <p:nvPr/>
        </p:nvPicPr>
        <p:blipFill rotWithShape="1">
          <a:blip r:embed="rId4">
            <a:alphaModFix/>
          </a:blip>
          <a:srcRect b="38856" l="23364" r="40507" t="46666"/>
          <a:stretch/>
        </p:blipFill>
        <p:spPr>
          <a:xfrm>
            <a:off x="2218225" y="1923525"/>
            <a:ext cx="5069748" cy="11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0"/>
          <p:cNvPicPr preferRelativeResize="0"/>
          <p:nvPr/>
        </p:nvPicPr>
        <p:blipFill rotWithShape="1">
          <a:blip r:embed="rId4">
            <a:alphaModFix/>
          </a:blip>
          <a:srcRect b="26982" l="23364" r="40507" t="59942"/>
          <a:stretch/>
        </p:blipFill>
        <p:spPr>
          <a:xfrm>
            <a:off x="2218225" y="2978875"/>
            <a:ext cx="5069748" cy="103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1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51"/>
          <p:cNvSpPr txBox="1"/>
          <p:nvPr/>
        </p:nvSpPr>
        <p:spPr>
          <a:xfrm>
            <a:off x="718850" y="237075"/>
            <a:ext cx="80685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2E2E2C"/>
                </a:solidFill>
              </a:rPr>
              <a:t>Operador lógico OU(||)</a:t>
            </a:r>
            <a:endParaRPr sz="5400">
              <a:solidFill>
                <a:srgbClr val="2E2E2C"/>
              </a:solidFill>
            </a:endParaRPr>
          </a:p>
        </p:txBody>
      </p:sp>
      <p:sp>
        <p:nvSpPr>
          <p:cNvPr id="438" name="Google Shape;438;p51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0" name="Google Shape;440;p51"/>
          <p:cNvGraphicFramePr/>
          <p:nvPr/>
        </p:nvGraphicFramePr>
        <p:xfrm>
          <a:off x="1045263" y="166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{26884FB6-B7CB-4F20-9287-0C071474EB3F}</a:tableStyleId>
              </a:tblPr>
              <a:tblGrid>
                <a:gridCol w="812100"/>
                <a:gridCol w="812100"/>
                <a:gridCol w="812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A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B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A || B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true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true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true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true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false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true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false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true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true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false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false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2E2E2C"/>
                          </a:solidFill>
                        </a:rPr>
                        <a:t>false</a:t>
                      </a:r>
                      <a:endParaRPr b="1">
                        <a:solidFill>
                          <a:srgbClr val="2E2E2C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41" name="Google Shape;441;p51"/>
          <p:cNvPicPr preferRelativeResize="0"/>
          <p:nvPr/>
        </p:nvPicPr>
        <p:blipFill rotWithShape="1">
          <a:blip r:embed="rId4">
            <a:alphaModFix/>
          </a:blip>
          <a:srcRect b="42574" l="22751" r="49926" t="45715"/>
          <a:stretch/>
        </p:blipFill>
        <p:spPr>
          <a:xfrm>
            <a:off x="4078063" y="2571750"/>
            <a:ext cx="4020674" cy="1030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1"/>
          <p:cNvPicPr preferRelativeResize="0"/>
          <p:nvPr/>
        </p:nvPicPr>
        <p:blipFill rotWithShape="1">
          <a:blip r:embed="rId4">
            <a:alphaModFix/>
          </a:blip>
          <a:srcRect b="30863" l="22751" r="49926" t="57425"/>
          <a:stretch/>
        </p:blipFill>
        <p:spPr>
          <a:xfrm>
            <a:off x="4078063" y="1666587"/>
            <a:ext cx="4020674" cy="1030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15665" l="47579" r="7308" t="712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2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52"/>
          <p:cNvSpPr txBox="1"/>
          <p:nvPr/>
        </p:nvSpPr>
        <p:spPr>
          <a:xfrm>
            <a:off x="718850" y="237075"/>
            <a:ext cx="80685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2E2E2C"/>
                </a:solidFill>
              </a:rPr>
              <a:t>Precedência de operadores</a:t>
            </a:r>
            <a:endParaRPr sz="5400">
              <a:solidFill>
                <a:srgbClr val="2E2E2C"/>
              </a:solidFill>
            </a:endParaRPr>
          </a:p>
        </p:txBody>
      </p:sp>
      <p:sp>
        <p:nvSpPr>
          <p:cNvPr id="449" name="Google Shape;449;p52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2"/>
          <p:cNvSpPr txBox="1"/>
          <p:nvPr/>
        </p:nvSpPr>
        <p:spPr>
          <a:xfrm>
            <a:off x="718850" y="2258813"/>
            <a:ext cx="19812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NÃO </a:t>
            </a:r>
            <a:r>
              <a:rPr b="1" lang="pt-BR" sz="3000">
                <a:solidFill>
                  <a:srgbClr val="4E92C9"/>
                </a:solidFill>
              </a:rPr>
              <a:t>(</a:t>
            </a:r>
            <a:r>
              <a:rPr lang="pt-BR" sz="3000">
                <a:solidFill>
                  <a:srgbClr val="4E92C9"/>
                </a:solidFill>
              </a:rPr>
              <a:t>!)</a:t>
            </a:r>
            <a:endParaRPr sz="3000">
              <a:solidFill>
                <a:srgbClr val="4E92C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</a:t>
            </a:r>
            <a:r>
              <a:rPr lang="pt-BR" sz="3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r>
              <a:rPr lang="pt-BR" sz="3000">
                <a:solidFill>
                  <a:srgbClr val="4E92C9"/>
                </a:solidFill>
              </a:rPr>
              <a:t>(&amp;&amp;)</a:t>
            </a:r>
            <a:r>
              <a:rPr lang="pt-BR" sz="3000">
                <a:solidFill>
                  <a:srgbClr val="4E92C9"/>
                </a:solidFill>
              </a:rPr>
              <a:t>    </a:t>
            </a:r>
            <a:r>
              <a:rPr b="1" lang="pt-BR" sz="3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OU </a:t>
            </a:r>
            <a:r>
              <a:rPr b="1" lang="pt-BR" sz="3000">
                <a:solidFill>
                  <a:srgbClr val="4E92C9"/>
                </a:solidFill>
              </a:rPr>
              <a:t>(</a:t>
            </a:r>
            <a:r>
              <a:rPr lang="pt-BR" sz="3000">
                <a:solidFill>
                  <a:srgbClr val="4E92C9"/>
                </a:solidFill>
              </a:rPr>
              <a:t>||)   </a:t>
            </a:r>
            <a:endParaRPr sz="3000">
              <a:solidFill>
                <a:srgbClr val="4E92C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E92C9"/>
              </a:solidFill>
            </a:endParaRPr>
          </a:p>
        </p:txBody>
      </p:sp>
      <p:pic>
        <p:nvPicPr>
          <p:cNvPr id="452" name="Google Shape;452;p52"/>
          <p:cNvPicPr preferRelativeResize="0"/>
          <p:nvPr/>
        </p:nvPicPr>
        <p:blipFill rotWithShape="1">
          <a:blip r:embed="rId4">
            <a:alphaModFix/>
          </a:blip>
          <a:srcRect b="72695" l="28944" r="39528" t="22958"/>
          <a:stretch/>
        </p:blipFill>
        <p:spPr>
          <a:xfrm>
            <a:off x="3171525" y="2507875"/>
            <a:ext cx="4090050" cy="3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2"/>
          <p:cNvPicPr preferRelativeResize="0"/>
          <p:nvPr/>
        </p:nvPicPr>
        <p:blipFill rotWithShape="1">
          <a:blip r:embed="rId4">
            <a:alphaModFix/>
          </a:blip>
          <a:srcRect b="69254" l="28944" r="39528" t="26400"/>
          <a:stretch/>
        </p:blipFill>
        <p:spPr>
          <a:xfrm>
            <a:off x="3171525" y="2745575"/>
            <a:ext cx="4090050" cy="3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2"/>
          <p:cNvPicPr preferRelativeResize="0"/>
          <p:nvPr/>
        </p:nvPicPr>
        <p:blipFill rotWithShape="1">
          <a:blip r:embed="rId4">
            <a:alphaModFix/>
          </a:blip>
          <a:srcRect b="69254" l="60008" r="33438" t="26400"/>
          <a:stretch/>
        </p:blipFill>
        <p:spPr>
          <a:xfrm>
            <a:off x="7218351" y="2745575"/>
            <a:ext cx="850052" cy="3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2"/>
          <p:cNvPicPr preferRelativeResize="0"/>
          <p:nvPr/>
        </p:nvPicPr>
        <p:blipFill rotWithShape="1">
          <a:blip r:embed="rId4">
            <a:alphaModFix/>
          </a:blip>
          <a:srcRect b="66046" l="28944" r="39528" t="30400"/>
          <a:stretch/>
        </p:blipFill>
        <p:spPr>
          <a:xfrm>
            <a:off x="3171525" y="3032975"/>
            <a:ext cx="4090050" cy="2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2"/>
          <p:cNvPicPr preferRelativeResize="0"/>
          <p:nvPr/>
        </p:nvPicPr>
        <p:blipFill rotWithShape="1">
          <a:blip r:embed="rId4">
            <a:alphaModFix/>
          </a:blip>
          <a:srcRect b="66046" l="60629" r="32818" t="30400"/>
          <a:stretch/>
        </p:blipFill>
        <p:spPr>
          <a:xfrm>
            <a:off x="7218351" y="3032975"/>
            <a:ext cx="850052" cy="2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2"/>
          <p:cNvPicPr preferRelativeResize="0"/>
          <p:nvPr/>
        </p:nvPicPr>
        <p:blipFill rotWithShape="1">
          <a:blip r:embed="rId4">
            <a:alphaModFix/>
          </a:blip>
          <a:srcRect b="69254" l="60008" r="33438" t="26400"/>
          <a:stretch/>
        </p:blipFill>
        <p:spPr>
          <a:xfrm>
            <a:off x="7218351" y="2507875"/>
            <a:ext cx="850052" cy="3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3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3"/>
          <p:cNvSpPr txBox="1"/>
          <p:nvPr/>
        </p:nvSpPr>
        <p:spPr>
          <a:xfrm>
            <a:off x="785700" y="2689975"/>
            <a:ext cx="7572600" cy="128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100">
                <a:solidFill>
                  <a:srgbClr val="2E2E2C"/>
                </a:solidFill>
              </a:rPr>
              <a:t>Operadores</a:t>
            </a:r>
            <a:endParaRPr b="1" sz="8100">
              <a:solidFill>
                <a:srgbClr val="2E2E2C"/>
              </a:solidFill>
            </a:endParaRPr>
          </a:p>
        </p:txBody>
      </p:sp>
      <p:pic>
        <p:nvPicPr>
          <p:cNvPr id="464" name="Google Shape;4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4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4"/>
          <p:cNvSpPr txBox="1"/>
          <p:nvPr/>
        </p:nvSpPr>
        <p:spPr>
          <a:xfrm>
            <a:off x="695550" y="3266100"/>
            <a:ext cx="7752900" cy="128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600">
                <a:solidFill>
                  <a:srgbClr val="2E2E2C"/>
                </a:solidFill>
              </a:rPr>
              <a:t>Desafio 1</a:t>
            </a:r>
            <a:endParaRPr b="1" sz="9600">
              <a:solidFill>
                <a:srgbClr val="2E2E2C"/>
              </a:solidFill>
            </a:endParaRPr>
          </a:p>
        </p:txBody>
      </p:sp>
      <p:pic>
        <p:nvPicPr>
          <p:cNvPr id="472" name="Google Shape;4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55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24726">
            <a:off x="1995954" y="1315782"/>
            <a:ext cx="1360544" cy="18867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2" name="Google Shape;482;p55"/>
          <p:cNvGraphicFramePr/>
          <p:nvPr/>
        </p:nvGraphicFramePr>
        <p:xfrm>
          <a:off x="5314125" y="16372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{26884FB6-B7CB-4F20-9287-0C071474EB3F}</a:tableStyleId>
              </a:tblPr>
              <a:tblGrid>
                <a:gridCol w="509825"/>
                <a:gridCol w="509825"/>
                <a:gridCol w="509825"/>
                <a:gridCol w="509825"/>
                <a:gridCol w="654250"/>
              </a:tblGrid>
              <a:tr h="363725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Português</a:t>
                      </a:r>
                      <a:endParaRPr b="1"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2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1° Bim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° Bim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° Bim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° Bim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Média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8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83" name="Google Shape;483;p55"/>
          <p:cNvSpPr txBox="1"/>
          <p:nvPr/>
        </p:nvSpPr>
        <p:spPr>
          <a:xfrm>
            <a:off x="906825" y="3146000"/>
            <a:ext cx="35388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Faça um sistema que recebe 4 notas, uma por bimestre e calcula a média dessas 4 notas. 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84" name="Google Shape;484;p55"/>
          <p:cNvSpPr txBox="1"/>
          <p:nvPr/>
        </p:nvSpPr>
        <p:spPr>
          <a:xfrm>
            <a:off x="4895550" y="3146000"/>
            <a:ext cx="35307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A média deverá ser exibida no console do browser. </a:t>
            </a:r>
            <a:endParaRPr sz="1300"/>
          </a:p>
        </p:txBody>
      </p:sp>
      <p:sp>
        <p:nvSpPr>
          <p:cNvPr id="485" name="Google Shape;485;p55"/>
          <p:cNvSpPr txBox="1"/>
          <p:nvPr/>
        </p:nvSpPr>
        <p:spPr>
          <a:xfrm>
            <a:off x="1109650" y="139775"/>
            <a:ext cx="69243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2E2E2C"/>
                </a:solidFill>
              </a:rPr>
              <a:t>Desafio</a:t>
            </a:r>
            <a:endParaRPr sz="9600">
              <a:solidFill>
                <a:srgbClr val="2E2E2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988025" y="237075"/>
            <a:ext cx="69243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700">
                <a:solidFill>
                  <a:srgbClr val="2E2E2C"/>
                </a:solidFill>
              </a:rPr>
              <a:t>Adição(+)</a:t>
            </a:r>
            <a:endParaRPr sz="7700">
              <a:solidFill>
                <a:srgbClr val="2E2E2C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2326025" y="1240000"/>
            <a:ext cx="42483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</a:t>
            </a:r>
            <a:r>
              <a:rPr b="1" lang="pt-BR" sz="4000">
                <a:solidFill>
                  <a:srgbClr val="2E2E2C"/>
                </a:solidFill>
              </a:rPr>
              <a:t> + </a:t>
            </a:r>
            <a:r>
              <a:rPr b="1" lang="pt-BR" sz="4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</a:t>
            </a:r>
            <a:endParaRPr b="1" sz="40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b="44992" l="34483" r="34769" t="26613"/>
          <a:stretch/>
        </p:blipFill>
        <p:spPr>
          <a:xfrm>
            <a:off x="559450" y="2182801"/>
            <a:ext cx="3580549" cy="18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b="14152" l="35226" r="29426" t="56312"/>
          <a:stretch/>
        </p:blipFill>
        <p:spPr>
          <a:xfrm>
            <a:off x="4571991" y="2182800"/>
            <a:ext cx="3957360" cy="18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988025" y="237075"/>
            <a:ext cx="69243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700">
                <a:solidFill>
                  <a:srgbClr val="2E2E2C"/>
                </a:solidFill>
              </a:rPr>
              <a:t>Subtração</a:t>
            </a:r>
            <a:r>
              <a:rPr lang="pt-BR" sz="7700">
                <a:solidFill>
                  <a:srgbClr val="2E2E2C"/>
                </a:solidFill>
              </a:rPr>
              <a:t>(-)</a:t>
            </a:r>
            <a:endParaRPr sz="7700">
              <a:solidFill>
                <a:srgbClr val="2E2E2C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2326025" y="1240000"/>
            <a:ext cx="42483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</a:t>
            </a:r>
            <a:r>
              <a:rPr b="1" lang="pt-BR" sz="4000">
                <a:solidFill>
                  <a:srgbClr val="2E2E2C"/>
                </a:solidFill>
              </a:rPr>
              <a:t> - </a:t>
            </a:r>
            <a:r>
              <a:rPr b="1" lang="pt-BR" sz="4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</a:t>
            </a:r>
            <a:endParaRPr b="1" sz="40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4">
            <a:alphaModFix/>
          </a:blip>
          <a:srcRect b="24857" l="28616" r="42032" t="50325"/>
          <a:stretch/>
        </p:blipFill>
        <p:spPr>
          <a:xfrm>
            <a:off x="2071473" y="1973812"/>
            <a:ext cx="5001066" cy="23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988025" y="237075"/>
            <a:ext cx="71892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700">
                <a:solidFill>
                  <a:srgbClr val="2E2E2C"/>
                </a:solidFill>
              </a:rPr>
              <a:t>Multiplicação</a:t>
            </a:r>
            <a:r>
              <a:rPr lang="pt-BR" sz="7700">
                <a:solidFill>
                  <a:srgbClr val="2E2E2C"/>
                </a:solidFill>
              </a:rPr>
              <a:t>(*)</a:t>
            </a:r>
            <a:endParaRPr sz="7700">
              <a:solidFill>
                <a:srgbClr val="2E2E2C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2326025" y="1240000"/>
            <a:ext cx="42483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</a:t>
            </a:r>
            <a:r>
              <a:rPr b="1" lang="pt-BR" sz="4000">
                <a:solidFill>
                  <a:srgbClr val="2E2E2C"/>
                </a:solidFill>
              </a:rPr>
              <a:t> * </a:t>
            </a:r>
            <a:r>
              <a:rPr b="1" lang="pt-BR" sz="4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</a:t>
            </a:r>
            <a:endParaRPr b="1" sz="40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33970" l="34835" r="27348" t="33633"/>
          <a:stretch/>
        </p:blipFill>
        <p:spPr>
          <a:xfrm>
            <a:off x="2395275" y="2172838"/>
            <a:ext cx="4109802" cy="197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988025" y="237075"/>
            <a:ext cx="71892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700">
                <a:solidFill>
                  <a:srgbClr val="2E2E2C"/>
                </a:solidFill>
              </a:rPr>
              <a:t>Divisão</a:t>
            </a:r>
            <a:r>
              <a:rPr lang="pt-BR" sz="7700">
                <a:solidFill>
                  <a:srgbClr val="2E2E2C"/>
                </a:solidFill>
              </a:rPr>
              <a:t>(/)</a:t>
            </a:r>
            <a:endParaRPr sz="7700">
              <a:solidFill>
                <a:srgbClr val="2E2E2C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2326025" y="1240000"/>
            <a:ext cx="42483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</a:t>
            </a:r>
            <a:r>
              <a:rPr b="1" lang="pt-BR" sz="4000">
                <a:solidFill>
                  <a:srgbClr val="2E2E2C"/>
                </a:solidFill>
              </a:rPr>
              <a:t> / </a:t>
            </a:r>
            <a:r>
              <a:rPr b="1" lang="pt-BR" sz="4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</a:t>
            </a:r>
            <a:endParaRPr b="1" sz="40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12305" l="23880" r="53854" t="66950"/>
          <a:stretch/>
        </p:blipFill>
        <p:spPr>
          <a:xfrm>
            <a:off x="2456502" y="2110499"/>
            <a:ext cx="4252252" cy="22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988025" y="237075"/>
            <a:ext cx="71892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>
                <a:solidFill>
                  <a:srgbClr val="2E2E2C"/>
                </a:solidFill>
              </a:rPr>
              <a:t>Exponenciação</a:t>
            </a:r>
            <a:r>
              <a:rPr lang="pt-BR" sz="6600">
                <a:solidFill>
                  <a:srgbClr val="2E2E2C"/>
                </a:solidFill>
              </a:rPr>
              <a:t>(**)</a:t>
            </a:r>
            <a:endParaRPr sz="6600">
              <a:solidFill>
                <a:srgbClr val="2E2E2C"/>
              </a:solidFill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2326025" y="1240000"/>
            <a:ext cx="42483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</a:t>
            </a:r>
            <a:r>
              <a:rPr b="1" lang="pt-BR" sz="4000">
                <a:solidFill>
                  <a:srgbClr val="2E2E2C"/>
                </a:solidFill>
              </a:rPr>
              <a:t>**</a:t>
            </a:r>
            <a:r>
              <a:rPr b="1" lang="pt-BR" sz="4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</a:t>
            </a:r>
            <a:endParaRPr b="1" sz="40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4">
            <a:alphaModFix/>
          </a:blip>
          <a:srcRect b="42478" l="34129" r="25934" t="24202"/>
          <a:stretch/>
        </p:blipFill>
        <p:spPr>
          <a:xfrm>
            <a:off x="2385162" y="2020400"/>
            <a:ext cx="4189174" cy="196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